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4"/>
  </p:sldMasterIdLst>
  <p:notesMasterIdLst>
    <p:notesMasterId r:id="rId28"/>
  </p:notesMasterIdLst>
  <p:sldIdLst>
    <p:sldId id="386" r:id="rId5"/>
    <p:sldId id="388" r:id="rId6"/>
    <p:sldId id="392" r:id="rId7"/>
    <p:sldId id="425" r:id="rId8"/>
    <p:sldId id="395" r:id="rId9"/>
    <p:sldId id="427" r:id="rId10"/>
    <p:sldId id="401" r:id="rId11"/>
    <p:sldId id="405" r:id="rId12"/>
    <p:sldId id="402" r:id="rId13"/>
    <p:sldId id="407" r:id="rId14"/>
    <p:sldId id="408" r:id="rId15"/>
    <p:sldId id="409" r:id="rId16"/>
    <p:sldId id="410" r:id="rId17"/>
    <p:sldId id="413" r:id="rId18"/>
    <p:sldId id="406" r:id="rId19"/>
    <p:sldId id="416" r:id="rId20"/>
    <p:sldId id="417" r:id="rId21"/>
    <p:sldId id="418" r:id="rId22"/>
    <p:sldId id="415" r:id="rId23"/>
    <p:sldId id="426" r:id="rId24"/>
    <p:sldId id="420" r:id="rId25"/>
    <p:sldId id="422" r:id="rId26"/>
    <p:sldId id="421" r:id="rId27"/>
  </p:sldIdLst>
  <p:sldSz cx="12192000" cy="6858000"/>
  <p:notesSz cx="6858000" cy="9144000"/>
  <p:embeddedFontLst>
    <p:embeddedFont>
      <p:font typeface="Oslo Sans" panose="020B0604020202020204" charset="0"/>
      <p:regular r:id="rId29"/>
      <p:bold r:id="rId30"/>
      <p:italic r:id="rId31"/>
      <p:boldItalic r:id="rId32"/>
    </p:embeddedFont>
    <p:embeddedFont>
      <p:font typeface="Oslo Sans Light" panose="020B0604020202020204" charset="0"/>
      <p:regular r:id="rId33"/>
      <p:italic r:id="rId34"/>
    </p:embeddedFont>
    <p:embeddedFont>
      <p:font typeface="Oslo Sans Office Normal" panose="020B0604020202020204" charset="0"/>
      <p:regular r:id="rId35"/>
      <p:bold r:id="rId36"/>
      <p:italic r:id="rId37"/>
      <p:boldItalic r:id="rId38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6"/>
            <p14:sldId id="388"/>
            <p14:sldId id="392"/>
            <p14:sldId id="425"/>
            <p14:sldId id="395"/>
            <p14:sldId id="427"/>
            <p14:sldId id="401"/>
            <p14:sldId id="405"/>
            <p14:sldId id="402"/>
            <p14:sldId id="407"/>
            <p14:sldId id="408"/>
            <p14:sldId id="409"/>
            <p14:sldId id="410"/>
            <p14:sldId id="413"/>
            <p14:sldId id="406"/>
            <p14:sldId id="416"/>
            <p14:sldId id="417"/>
            <p14:sldId id="418"/>
            <p14:sldId id="415"/>
            <p14:sldId id="426"/>
            <p14:sldId id="420"/>
            <p14:sldId id="422"/>
            <p14:sldId id="421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859"/>
    <a:srgbClr val="D0BFAE"/>
    <a:srgbClr val="C7F6C9"/>
    <a:srgbClr val="B3F5FF"/>
    <a:srgbClr val="4EF8B6"/>
    <a:srgbClr val="6FE9FF"/>
    <a:srgbClr val="FF8274"/>
    <a:srgbClr val="FFDC7B"/>
    <a:srgbClr val="FED879"/>
    <a:srgbClr val="B3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940154-D26A-6BDE-12EC-56AA98F1BF12}" v="19" dt="2023-01-08T09:05:35.383"/>
    <p1510:client id="{23300975-6C5C-4D80-8207-2ED9B5039CC4}" v="2" dt="2025-01-22T09:54:35.084"/>
    <p1510:client id="{312C784D-92F6-1F39-0A63-832B7C7F3FCD}" v="234" dt="2023-01-08T08:52:40.415"/>
    <p1510:client id="{3C80B725-298F-60A6-A485-2AE2B0E90F1F}" v="5" dt="2023-01-08T09:30:11.232"/>
    <p1510:client id="{CD0F2C4E-3241-A29A-F05E-5E65AF328A28}" v="10" dt="2023-01-08T09:35:58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Mørk stil 1 – uthevin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Mørk stil 2 – utheving 3 / uthevin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emastil 1 – uthevin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B9631B5-78F2-41C9-869B-9F39066F8104}" styleName="Middels stil 3 – uthevin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Mørk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Mørk stil 2 – utheving 5 / uthev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iddels stil 4 – uthev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269D01E-BC32-4049-B463-5C60D7B0CCD2}" styleName="Temastil 2 – uthevin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ys stil 1 – uthevin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ys stil 2 – uthevin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ys stil 3 – uthevin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iddels stil 1 – uthev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6D9F66E-5EB9-4882-86FB-DCBF35E3C3E4}" styleName="Middels stil 4 – uthev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1531"/>
  </p:normalViewPr>
  <p:slideViewPr>
    <p:cSldViewPr snapToGrid="0" snapToObjects="1" showGuides="1">
      <p:cViewPr varScale="1">
        <p:scale>
          <a:sx n="159" d="100"/>
          <a:sy n="159" d="100"/>
        </p:scale>
        <p:origin x="2526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996CD-C051-524E-B0EC-F7D3DAFC406C}" type="datetimeFigureOut">
              <a:rPr lang="nb-NO" smtClean="0"/>
              <a:t>22.01.2025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70C78-173F-D64A-A73A-E7995BB9F6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løpende ba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87"/>
          <a:stretch/>
        </p:blipFill>
        <p:spPr>
          <a:xfrm>
            <a:off x="-4800" y="0"/>
            <a:ext cx="12193558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343464"/>
            <a:ext cx="5073650" cy="2717359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48341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5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743519" y="920114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5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743519" y="920114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39973"/>
            <a:ext cx="9149563" cy="180922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1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39973"/>
            <a:ext cx="9149563" cy="180922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22.01.2025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sp>
        <p:nvSpPr>
          <p:cNvPr id="6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118247"/>
            <a:ext cx="9149563" cy="1930952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0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39973"/>
            <a:ext cx="9149563" cy="180922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22.01.2025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sp>
        <p:nvSpPr>
          <p:cNvPr id="6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63851"/>
            <a:ext cx="9149563" cy="178534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22.01.2025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  <p:sp>
        <p:nvSpPr>
          <p:cNvPr id="8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63851"/>
            <a:ext cx="9149563" cy="178534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22.01.2025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gul</a:t>
            </a:r>
          </a:p>
        </p:txBody>
      </p:sp>
      <p:sp>
        <p:nvSpPr>
          <p:cNvPr id="8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63851"/>
            <a:ext cx="9149563" cy="178534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22.01.2025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beige</a:t>
            </a:r>
          </a:p>
        </p:txBody>
      </p:sp>
      <p:sp>
        <p:nvSpPr>
          <p:cNvPr id="8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22.01.2025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bilde løpende ba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0011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rgbClr val="2A2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343464"/>
            <a:ext cx="5073650" cy="2717359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1497" y="751359"/>
            <a:ext cx="939748" cy="48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45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22.01.2025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22.01.2025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22.01.2025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22.01.2025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22.01.2025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22.01.2025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22.01.2025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22.01.2025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22.01.2025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22.01.2025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elever i arbei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75"/>
            <a:ext cx="12192000" cy="7000875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-6952"/>
            <a:ext cx="6091200" cy="6098151"/>
          </a:xfrm>
          <a:prstGeom prst="rect">
            <a:avLst/>
          </a:prstGeom>
          <a:solidFill>
            <a:srgbClr val="FF8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3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4255830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22.01.2025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22.01.2025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22.01.2025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22.01.2025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bilde skolebyg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" y="-6953"/>
            <a:ext cx="12193625" cy="6944651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-6952"/>
            <a:ext cx="6091200" cy="60981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3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414975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ungdomskoleele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-78941" y="5308742"/>
            <a:ext cx="4756196" cy="1578820"/>
          </a:xfrm>
          <a:prstGeom prst="rect">
            <a:avLst/>
          </a:prstGeom>
          <a:solidFill>
            <a:srgbClr val="FFD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397808"/>
            <a:ext cx="5073650" cy="2663015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306224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432754"/>
            <a:ext cx="5073650" cy="2628070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409456"/>
            <a:ext cx="5073650" cy="2656131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negativ logo og bilde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fld id="{A40496DB-E8C8-4849-8A63-AC568158CC03}" type="datetime1">
              <a:rPr lang="nb-NO" smtClean="0"/>
              <a:t>22.01.2025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Oslo Sans Light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  <a:endParaRPr lang="nb-NO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 userDrawn="1"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8" r:id="rId2"/>
    <p:sldLayoutId id="2147483862" r:id="rId3"/>
    <p:sldLayoutId id="2147483867" r:id="rId4"/>
    <p:sldLayoutId id="2147483863" r:id="rId5"/>
    <p:sldLayoutId id="2147483787" r:id="rId6"/>
    <p:sldLayoutId id="2147483786" r:id="rId7"/>
    <p:sldLayoutId id="2147483705" r:id="rId8"/>
    <p:sldLayoutId id="2147483706" r:id="rId9"/>
    <p:sldLayoutId id="2147483712" r:id="rId10"/>
    <p:sldLayoutId id="2147483711" r:id="rId11"/>
    <p:sldLayoutId id="2147483840" r:id="rId12"/>
    <p:sldLayoutId id="2147483866" r:id="rId13"/>
    <p:sldLayoutId id="2147483850" r:id="rId14"/>
    <p:sldLayoutId id="2147483849" r:id="rId15"/>
    <p:sldLayoutId id="2147483844" r:id="rId16"/>
    <p:sldLayoutId id="2147483845" r:id="rId17"/>
    <p:sldLayoutId id="2147483846" r:id="rId18"/>
    <p:sldLayoutId id="2147483740" r:id="rId19"/>
    <p:sldLayoutId id="2147483741" r:id="rId20"/>
    <p:sldLayoutId id="2147483860" r:id="rId21"/>
    <p:sldLayoutId id="2147483742" r:id="rId22"/>
    <p:sldLayoutId id="2147483743" r:id="rId23"/>
    <p:sldLayoutId id="2147483864" r:id="rId24"/>
    <p:sldLayoutId id="2147483865" r:id="rId25"/>
    <p:sldLayoutId id="2147483754" r:id="rId26"/>
    <p:sldLayoutId id="2147483833" r:id="rId27"/>
    <p:sldLayoutId id="2147483756" r:id="rId28"/>
    <p:sldLayoutId id="2147483834" r:id="rId29"/>
    <p:sldLayoutId id="2147483755" r:id="rId30"/>
    <p:sldLayoutId id="2147483835" r:id="rId31"/>
    <p:sldLayoutId id="2147483757" r:id="rId32"/>
    <p:sldLayoutId id="2147483836" r:id="rId33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6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FA4D0A-9075-544C-9CF7-4D98840E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546ACCD-139C-8C45-99C0-BE1510EA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19" name="Tittel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Opplæring av driftsstyrene</a:t>
            </a:r>
          </a:p>
        </p:txBody>
      </p:sp>
      <p:sp>
        <p:nvSpPr>
          <p:cNvPr id="20" name="Undertittel 1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  </a:t>
            </a:r>
          </a:p>
        </p:txBody>
      </p:sp>
      <p:sp>
        <p:nvSpPr>
          <p:cNvPr id="21" name="Plassholder for tekst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7892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Innkalling til møter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Innkalling skal sendes med minst én ukes varsel.</a:t>
            </a:r>
          </a:p>
          <a:p>
            <a:r>
              <a:rPr lang="nb-NO" dirty="0"/>
              <a:t>Innkallingen skal inneholde en oversikt over sakene som skal behandles.</a:t>
            </a:r>
          </a:p>
          <a:p>
            <a:r>
              <a:rPr lang="nb-NO" dirty="0"/>
              <a:t>Saksframlegg som er grunnlag for saker som skal behandles bør være vedlagt innkallingen.</a:t>
            </a:r>
          </a:p>
          <a:p>
            <a:r>
              <a:rPr lang="nb-NO" dirty="0"/>
              <a:t>Har et styremedlem forfall til et møte, innkalles første varamedlem fra den gruppen hvor det er forfall.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660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3060" y="720001"/>
            <a:ext cx="9469438" cy="1311999"/>
          </a:xfrm>
        </p:spPr>
        <p:txBody>
          <a:bodyPr/>
          <a:lstStyle/>
          <a:p>
            <a:r>
              <a:rPr lang="nb-NO" dirty="0"/>
              <a:t>Gjennomføring av møter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540933"/>
            <a:ext cx="10531474" cy="4605868"/>
          </a:xfrm>
        </p:spPr>
        <p:txBody>
          <a:bodyPr/>
          <a:lstStyle/>
          <a:p>
            <a:r>
              <a:rPr lang="nb-NO" sz="1600" dirty="0"/>
              <a:t>Møtene i driftsstyret ledes av styrets leder eller nestleder. Har begge forfall, velges en møteleder ved flertallsvalg. </a:t>
            </a:r>
          </a:p>
          <a:p>
            <a:r>
              <a:rPr lang="nb-NO" sz="1600" dirty="0"/>
              <a:t>Sakslisten til møtet, og andre dokumenter som ikke er unntatt fra offentlighet, skal være tilgjengelig for allmennheten.</a:t>
            </a:r>
          </a:p>
          <a:p>
            <a:pPr lvl="1"/>
            <a:r>
              <a:rPr lang="nb-NO" sz="1600" dirty="0"/>
              <a:t>Bør være tilgjengelig på skolens nettside </a:t>
            </a:r>
          </a:p>
          <a:p>
            <a:r>
              <a:rPr lang="nb-NO" sz="1600" dirty="0"/>
              <a:t>Møte som skal holdes for åpne dører gjøres kjent på hensiktsmessig måte.</a:t>
            </a:r>
          </a:p>
          <a:p>
            <a:pPr lvl="1"/>
            <a:r>
              <a:rPr lang="nb-NO" sz="1600" dirty="0"/>
              <a:t>F.eks. på skolens nettside </a:t>
            </a:r>
          </a:p>
          <a:p>
            <a:r>
              <a:rPr lang="nb-NO" sz="1600" dirty="0"/>
              <a:t>Driftsstyret kan med alminnelig flertall vedta å utsette realitetsbehandlingen av en sak på den utsendte sakslisten. </a:t>
            </a:r>
          </a:p>
          <a:p>
            <a:r>
              <a:rPr lang="nb-NO" sz="1600" dirty="0"/>
              <a:t>Driftsstyret kan også treffe vedtak i sak som ikke er oppført på sakslisten, dersom ikke møteleder eller 1/3 av medlemmene motsetter seg dette. </a:t>
            </a:r>
          </a:p>
          <a:p>
            <a:r>
              <a:rPr lang="nb-NO" sz="1600" dirty="0"/>
              <a:t>Ethvert medlem kan rette forespørsler til lederen i møtet, også om saker som ikke står på sakslisten. 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9151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Åpne eller lukkede møter?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/>
            <a:r>
              <a:rPr lang="nb-NO" dirty="0"/>
              <a:t>Driftsstyrets møter skal være åpne. </a:t>
            </a:r>
            <a:endParaRPr lang="nb-NO"/>
          </a:p>
          <a:p>
            <a:pPr marL="215900" indent="-215900"/>
            <a:r>
              <a:rPr lang="nb-NO" dirty="0"/>
              <a:t>Driftsstyret kan selv velge å behandle en sak for lukkede dører hvor hensynet til personvern eller andre tungtveiende private eller offentlige interesser tilsier dette. Personalsaker skal alltid behandles for lukkede dører. </a:t>
            </a:r>
          </a:p>
          <a:p>
            <a:pPr marL="215900" indent="-215900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2780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Vedtaksførhet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Driftsstyret kan bare treffe vedtak hvis minst halvparten av medlemmene er til stede under forhandlingene og avgir stemme i en konkret sak. </a:t>
            </a:r>
          </a:p>
          <a:p>
            <a:r>
              <a:rPr lang="nb-NO" dirty="0"/>
              <a:t>Driftsstyremedlemmene har stemmeplikt i møtet. Vedtak treffes med alminnelig flertall av de stemmer som avgis, hvis ikke annet følger av kommuneloven, jf. kommuneloven § 11-9. Ved stemmelikhet i andre saker enn valg, vil møteleders stemme være avgjørende.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1488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Møtegodtgjøring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/>
            <a:r>
              <a:rPr lang="nb-NO" dirty="0"/>
              <a:t>Medlemmene i driftsstyret har krav på møtegodtgjørelse for møter de deltar på.</a:t>
            </a:r>
            <a:endParaRPr lang="nb-NO"/>
          </a:p>
          <a:p>
            <a:pPr marL="395605" lvl="1" indent="-179705"/>
            <a:r>
              <a:rPr lang="nb-NO" dirty="0"/>
              <a:t>Satsene reguleres av forskrift om folkevalgtes rett til godtgjøring og velferdsgoder, Oslo, § 7 nr. 3 utvalgskategori C. </a:t>
            </a:r>
          </a:p>
          <a:p>
            <a:pPr marL="395605" lvl="1" indent="-179705"/>
            <a:r>
              <a:rPr lang="nb-NO" dirty="0"/>
              <a:t>Eventuell tapt arbeidsfortjeneste/dekning av utgifter dekkes i henhold til forskriften §§ 2–4.</a:t>
            </a:r>
          </a:p>
          <a:p>
            <a:pPr marL="215900" indent="-215900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4758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Driftsstyrenes oppgaver og ansvar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1AEC-201A-8A4F-97DA-3ABA5F34A6DD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0DA-48BB-BA49-A10E-0DA718F220D6}" type="slidenum">
              <a:rPr lang="nb-NO" smtClean="0"/>
              <a:pPr/>
              <a:t>15</a:t>
            </a:fld>
            <a:endParaRPr lang="nb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9332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2"/>
            <a:ext cx="9469438" cy="693932"/>
          </a:xfrm>
        </p:spPr>
        <p:txBody>
          <a:bodyPr/>
          <a:lstStyle/>
          <a:p>
            <a:r>
              <a:rPr lang="nb-NO" dirty="0"/>
              <a:t>Driftsstyrets oppgaver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5" y="1515533"/>
            <a:ext cx="10260541" cy="4842934"/>
          </a:xfrm>
        </p:spPr>
        <p:txBody>
          <a:bodyPr/>
          <a:lstStyle/>
          <a:p>
            <a:pPr marL="215900" indent="-215900"/>
            <a:r>
              <a:rPr lang="nb-NO" dirty="0"/>
              <a:t>Driftsstyret har ansvar for å føre overordnet tilsyn med skolens virksomhet. </a:t>
            </a:r>
          </a:p>
          <a:p>
            <a:pPr marL="215900" indent="-215900"/>
            <a:r>
              <a:rPr lang="nb-NO" dirty="0"/>
              <a:t>Driftsstyret har ansvar for å vedta skolens budsjett, samt strategisk plan og  årsplan.</a:t>
            </a:r>
          </a:p>
          <a:p>
            <a:pPr marL="215900" indent="-215900"/>
            <a:r>
              <a:rPr lang="nb-NO" dirty="0"/>
              <a:t>Driftsstyret skal behandle skolens årsregnskap og er ansvarlig for skolens årsmelding, herunder skolens resultater knyttet til elevenes faglige og sosiale utvikling.</a:t>
            </a:r>
          </a:p>
          <a:p>
            <a:pPr marL="215900" indent="-215900"/>
            <a:r>
              <a:rPr lang="nb-NO" dirty="0"/>
              <a:t>Driftsstyret har avgjørelsesmyndighet i saker som er tillagt det av direktøren for Utdanningsetaten.</a:t>
            </a:r>
          </a:p>
          <a:p>
            <a:pPr marL="215900" indent="-215900"/>
            <a:r>
              <a:rPr lang="nb-NO" dirty="0"/>
              <a:t>Driftsstyret er ansvarlig for at det foreligger oversikt over myndighetsfordelingen mellom driftsstyret og rektor. </a:t>
            </a:r>
          </a:p>
          <a:p>
            <a:pPr marL="215900" indent="-215900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3263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Driftsstyrets oppgaver forts.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/>
            <a:r>
              <a:rPr lang="nb-NO" dirty="0"/>
              <a:t>Driftsstyret har uttalerett i ansettelse av rektor. Utover dette skal driftsstyret ikke behandle konkrete personal- og elevsaker. </a:t>
            </a:r>
            <a:endParaRPr lang="nb-NO"/>
          </a:p>
          <a:p>
            <a:pPr marL="215900" indent="-215900"/>
            <a:r>
              <a:rPr lang="nb-NO" dirty="0"/>
              <a:t>Driftsstyret skal avgi uttalelser i saker som forelegges det, for eksempel høringer.</a:t>
            </a:r>
          </a:p>
          <a:p>
            <a:pPr marL="215900" indent="-215900"/>
            <a:r>
              <a:rPr lang="nb-NO" dirty="0"/>
              <a:t>Driftsstyret bør hvert år få seg forelagt en oversikt over klagebehandling, inklusive antall klager, klagetyper, behandlingstid for klager og resultatet av klagene.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2613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Rektors oppgaver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/>
            <a:r>
              <a:rPr lang="nb-NO" dirty="0"/>
              <a:t>Rektor har ansvar for den løpende pedagogiske, økonomisk-administrative, personal- og </a:t>
            </a:r>
            <a:r>
              <a:rPr lang="nb-NO" dirty="0" err="1"/>
              <a:t>elevmessige</a:t>
            </a:r>
            <a:r>
              <a:rPr lang="nb-NO" dirty="0"/>
              <a:t> driften av skolen.</a:t>
            </a:r>
            <a:endParaRPr lang="nb-NO"/>
          </a:p>
          <a:p>
            <a:pPr marL="215900" indent="-215900"/>
            <a:r>
              <a:rPr lang="nb-NO" dirty="0"/>
              <a:t>Rektor fatter vedtak i enkeltsaker innenfor personal- og elevområdet. </a:t>
            </a:r>
          </a:p>
          <a:p>
            <a:pPr marL="215900" indent="-215900"/>
            <a:r>
              <a:rPr lang="nb-NO" dirty="0"/>
              <a:t>Rektor er arbeidsgivers representant overfor skolens personale.</a:t>
            </a:r>
          </a:p>
          <a:p>
            <a:pPr marL="215900" indent="-215900"/>
            <a:r>
              <a:rPr lang="nb-NO" dirty="0"/>
              <a:t>Rektor har det løpende ansvaret for skolens pedagogiske virksomhet. Dette innbefatter planlegging av undervisningen, herunder læreplanarbeid, undervisning og vurdering.</a:t>
            </a:r>
          </a:p>
          <a:p>
            <a:pPr marL="215900" indent="-215900"/>
            <a:r>
              <a:rPr lang="nb-NO" dirty="0"/>
              <a:t>Rektor forholder seg direkte til Utdanningsetaten i konkrete elev- og personalsaker, dette omfatter også eget personalforhold. </a:t>
            </a:r>
          </a:p>
          <a:p>
            <a:pPr marL="215900" indent="-215900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5765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Opplæring av driftsstyrets medlemmer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1AEC-201A-8A4F-97DA-3ABA5F34A6DD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0DA-48BB-BA49-A10E-0DA718F220D6}" type="slidenum">
              <a:rPr lang="nb-NO" smtClean="0"/>
              <a:pPr/>
              <a:t>19</a:t>
            </a:fld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2577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Reglement for driftsstyrene i Osloskolen 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/>
            <a:r>
              <a:rPr lang="nb-NO" dirty="0"/>
              <a:t>Det er vedtatt eget reglement for driftsstyrene. </a:t>
            </a:r>
          </a:p>
          <a:p>
            <a:pPr marL="215900" indent="-215900"/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22.01.2025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8948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Årshjul</a:t>
            </a:r>
            <a:r>
              <a:rPr lang="nb-NO" dirty="0"/>
              <a:t> driftsstyreopplæring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440370"/>
              </p:ext>
            </p:extLst>
          </p:nvPr>
        </p:nvGraphicFramePr>
        <p:xfrm>
          <a:off x="695325" y="2032000"/>
          <a:ext cx="9469440" cy="3937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67360">
                  <a:extLst>
                    <a:ext uri="{9D8B030D-6E8A-4147-A177-3AD203B41FA5}">
                      <a16:colId xmlns:a16="http://schemas.microsoft.com/office/drawing/2014/main" val="2358494801"/>
                    </a:ext>
                  </a:extLst>
                </a:gridCol>
                <a:gridCol w="2367360">
                  <a:extLst>
                    <a:ext uri="{9D8B030D-6E8A-4147-A177-3AD203B41FA5}">
                      <a16:colId xmlns:a16="http://schemas.microsoft.com/office/drawing/2014/main" val="2886325488"/>
                    </a:ext>
                  </a:extLst>
                </a:gridCol>
                <a:gridCol w="2367360">
                  <a:extLst>
                    <a:ext uri="{9D8B030D-6E8A-4147-A177-3AD203B41FA5}">
                      <a16:colId xmlns:a16="http://schemas.microsoft.com/office/drawing/2014/main" val="4019492030"/>
                    </a:ext>
                  </a:extLst>
                </a:gridCol>
                <a:gridCol w="2367360">
                  <a:extLst>
                    <a:ext uri="{9D8B030D-6E8A-4147-A177-3AD203B41FA5}">
                      <a16:colId xmlns:a16="http://schemas.microsoft.com/office/drawing/2014/main" val="795887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Når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Hva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Hvordan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Ansvar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55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I løpet av februar/mars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Opplæring</a:t>
                      </a:r>
                      <a:r>
                        <a:rPr lang="nb-NO" baseline="0" dirty="0"/>
                        <a:t> av rektorer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Gjennomgang av PowerPoint-presentasjon</a:t>
                      </a:r>
                      <a:r>
                        <a:rPr lang="nb-NO" baseline="0" dirty="0"/>
                        <a:t> i møte eller film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UDA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63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I andre driftsstyremøte hvert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Opplæring av driftsstyrets medlemmer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Gjennomgang av PowerPoint-presentasjon</a:t>
                      </a:r>
                      <a:r>
                        <a:rPr lang="nb-NO" baseline="0" dirty="0"/>
                        <a:t> i driftsstyremøte </a:t>
                      </a:r>
                      <a:endParaRPr lang="nb-NO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Rektor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471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I løpet av oktober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Årlig</a:t>
                      </a:r>
                      <a:r>
                        <a:rPr lang="nb-NO" baseline="0" dirty="0"/>
                        <a:t> møte for rektor og driftsstyreleder eller film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UDA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77246"/>
                  </a:ext>
                </a:extLst>
              </a:tr>
            </a:tbl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2023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Årlig informasjon (møte eller film) – tema 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Byrådets forslag til budsjett</a:t>
            </a:r>
          </a:p>
          <a:p>
            <a:r>
              <a:rPr lang="nb-NO" dirty="0"/>
              <a:t>Osloskolens resultater og utfordringer</a:t>
            </a:r>
          </a:p>
          <a:p>
            <a:r>
              <a:rPr lang="nb-NO" dirty="0"/>
              <a:t>Strategi- og resultatstyring</a:t>
            </a:r>
          </a:p>
          <a:p>
            <a:pPr lvl="1"/>
            <a:r>
              <a:rPr lang="nb-NO" dirty="0"/>
              <a:t>Strategisk kart</a:t>
            </a:r>
          </a:p>
          <a:p>
            <a:pPr lvl="1"/>
            <a:r>
              <a:rPr lang="nb-NO" dirty="0"/>
              <a:t>Strategiske planer</a:t>
            </a:r>
          </a:p>
          <a:p>
            <a:r>
              <a:rPr lang="nb-NO" dirty="0"/>
              <a:t>Andre aktuelle saker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769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Informasjon om driftsstyrenes virksomhet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1AEC-201A-8A4F-97DA-3ABA5F34A6DD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0DA-48BB-BA49-A10E-0DA718F220D6}" type="slidenum">
              <a:rPr lang="nb-NO" smtClean="0"/>
              <a:pPr/>
              <a:t>22</a:t>
            </a:fld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92020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 som bør ligge på skolens hjemmeside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Informasjon om hvem som er driftsstyrets medlemmer</a:t>
            </a:r>
          </a:p>
          <a:p>
            <a:r>
              <a:rPr lang="nb-NO" dirty="0"/>
              <a:t>Oversikt over driftsstyrets møtetidspunkter</a:t>
            </a:r>
          </a:p>
          <a:p>
            <a:r>
              <a:rPr lang="nb-NO" dirty="0"/>
              <a:t>Innkallinger, saksliste og saksframlegg som ikke er unntatt offentlighet</a:t>
            </a:r>
          </a:p>
          <a:p>
            <a:r>
              <a:rPr lang="nb-NO" dirty="0"/>
              <a:t>Vedtak, møtebok/referat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089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Driftsstyrenes organisering og sammensetning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1AEC-201A-8A4F-97DA-3ABA5F34A6DD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0DA-48BB-BA49-A10E-0DA718F220D6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682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499533"/>
            <a:ext cx="9469438" cy="1532467"/>
          </a:xfrm>
        </p:spPr>
        <p:txBody>
          <a:bodyPr/>
          <a:lstStyle/>
          <a:p>
            <a:r>
              <a:rPr lang="nb-NO" dirty="0"/>
              <a:t>Driftsstyrenes sammensetning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354667"/>
            <a:ext cx="9469438" cy="5088467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Grunnskoler med kun barnetrinn</a:t>
            </a:r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Grunnskoler med ungdomstrinn</a:t>
            </a:r>
          </a:p>
          <a:p>
            <a:pPr marL="0" fontAlgn="t">
              <a:spcBef>
                <a:spcPts val="0"/>
              </a:spcBef>
            </a:pPr>
            <a:endParaRPr lang="nb-NO" dirty="0">
              <a:latin typeface="Arial" panose="020B0604020202020204" pitchFamily="34" charset="0"/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sz="1600" dirty="0"/>
              <a:t>Egne regler for Nordre Aker skole, Sykehusskolen og </a:t>
            </a:r>
            <a:r>
              <a:rPr lang="nb-NO" sz="1600" dirty="0" err="1"/>
              <a:t>Fyrstikkalléen</a:t>
            </a:r>
            <a:r>
              <a:rPr lang="nb-NO" sz="1600" dirty="0"/>
              <a:t> skole (8-13-skole). Se driftsstyrereglementet. 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009084"/>
              </p:ext>
            </p:extLst>
          </p:nvPr>
        </p:nvGraphicFramePr>
        <p:xfrm>
          <a:off x="770466" y="1752599"/>
          <a:ext cx="9394298" cy="14630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256804">
                  <a:extLst>
                    <a:ext uri="{9D8B030D-6E8A-4147-A177-3AD203B41FA5}">
                      <a16:colId xmlns:a16="http://schemas.microsoft.com/office/drawing/2014/main" val="676178534"/>
                    </a:ext>
                  </a:extLst>
                </a:gridCol>
                <a:gridCol w="3068747">
                  <a:extLst>
                    <a:ext uri="{9D8B030D-6E8A-4147-A177-3AD203B41FA5}">
                      <a16:colId xmlns:a16="http://schemas.microsoft.com/office/drawing/2014/main" val="1418927093"/>
                    </a:ext>
                  </a:extLst>
                </a:gridCol>
                <a:gridCol w="3068747">
                  <a:extLst>
                    <a:ext uri="{9D8B030D-6E8A-4147-A177-3AD203B41FA5}">
                      <a16:colId xmlns:a16="http://schemas.microsoft.com/office/drawing/2014/main" val="2134779134"/>
                    </a:ext>
                  </a:extLst>
                </a:gridCol>
              </a:tblGrid>
              <a:tr h="338667">
                <a:tc>
                  <a:txBody>
                    <a:bodyPr/>
                    <a:lstStyle/>
                    <a:p>
                      <a:r>
                        <a:rPr lang="nb-NO" dirty="0"/>
                        <a:t>Medlemmer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Varamedlemmer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Innstillingsmyndighet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459789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r>
                        <a:rPr lang="nb-NO" dirty="0"/>
                        <a:t>To foreldre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Tre foreldre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165412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r>
                        <a:rPr lang="nb-NO" dirty="0"/>
                        <a:t>To ansatte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To ansatte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Ansatte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206348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r>
                        <a:rPr lang="nb-NO" dirty="0"/>
                        <a:t>Tre eksterne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Tre eksterne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Bydelsutvalget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5330"/>
                  </a:ext>
                </a:extLst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009924"/>
              </p:ext>
            </p:extLst>
          </p:nvPr>
        </p:nvGraphicFramePr>
        <p:xfrm>
          <a:off x="770465" y="3814688"/>
          <a:ext cx="9389535" cy="18288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129845">
                  <a:extLst>
                    <a:ext uri="{9D8B030D-6E8A-4147-A177-3AD203B41FA5}">
                      <a16:colId xmlns:a16="http://schemas.microsoft.com/office/drawing/2014/main" val="2397882915"/>
                    </a:ext>
                  </a:extLst>
                </a:gridCol>
                <a:gridCol w="3129845">
                  <a:extLst>
                    <a:ext uri="{9D8B030D-6E8A-4147-A177-3AD203B41FA5}">
                      <a16:colId xmlns:a16="http://schemas.microsoft.com/office/drawing/2014/main" val="3255775730"/>
                    </a:ext>
                  </a:extLst>
                </a:gridCol>
                <a:gridCol w="3129845">
                  <a:extLst>
                    <a:ext uri="{9D8B030D-6E8A-4147-A177-3AD203B41FA5}">
                      <a16:colId xmlns:a16="http://schemas.microsoft.com/office/drawing/2014/main" val="1220194396"/>
                    </a:ext>
                  </a:extLst>
                </a:gridCol>
              </a:tblGrid>
              <a:tr h="313267">
                <a:tc>
                  <a:txBody>
                    <a:bodyPr/>
                    <a:lstStyle/>
                    <a:p>
                      <a:r>
                        <a:rPr lang="nb-NO" dirty="0"/>
                        <a:t>Medlemmer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Varamedlemmer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Innstillingsmyndighet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035529"/>
                  </a:ext>
                </a:extLst>
              </a:tr>
              <a:tr h="313267">
                <a:tc>
                  <a:txBody>
                    <a:bodyPr/>
                    <a:lstStyle/>
                    <a:p>
                      <a:r>
                        <a:rPr lang="nb-NO" dirty="0"/>
                        <a:t>To foreldre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Tre foreldre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137225"/>
                  </a:ext>
                </a:extLst>
              </a:tr>
              <a:tr h="313267">
                <a:tc>
                  <a:txBody>
                    <a:bodyPr/>
                    <a:lstStyle/>
                    <a:p>
                      <a:r>
                        <a:rPr lang="nb-NO" dirty="0"/>
                        <a:t>To ansatte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To ansatte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Ansatte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882248"/>
                  </a:ext>
                </a:extLst>
              </a:tr>
              <a:tr h="313267">
                <a:tc>
                  <a:txBody>
                    <a:bodyPr/>
                    <a:lstStyle/>
                    <a:p>
                      <a:r>
                        <a:rPr lang="nb-NO" dirty="0"/>
                        <a:t>To elever fra u-trinnet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To elever fra u-trinnet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Elevrådet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120169"/>
                  </a:ext>
                </a:extLst>
              </a:tr>
              <a:tr h="313267">
                <a:tc>
                  <a:txBody>
                    <a:bodyPr/>
                    <a:lstStyle/>
                    <a:p>
                      <a:r>
                        <a:rPr lang="nb-NO" dirty="0"/>
                        <a:t>Tre eksterne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Tre eksterne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Bydelsutvalget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833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13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Driftsstyrenes sammensetning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625600"/>
            <a:ext cx="9469438" cy="4666752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Videregående skoler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Voksenopplæringssentre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sz="1600" dirty="0"/>
              <a:t>Egne regler for Grønland VO. Se driftsstyrereglementet.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072695"/>
              </p:ext>
            </p:extLst>
          </p:nvPr>
        </p:nvGraphicFramePr>
        <p:xfrm>
          <a:off x="778934" y="1930400"/>
          <a:ext cx="9939867" cy="14630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313289">
                  <a:extLst>
                    <a:ext uri="{9D8B030D-6E8A-4147-A177-3AD203B41FA5}">
                      <a16:colId xmlns:a16="http://schemas.microsoft.com/office/drawing/2014/main" val="3691190209"/>
                    </a:ext>
                  </a:extLst>
                </a:gridCol>
                <a:gridCol w="3313289">
                  <a:extLst>
                    <a:ext uri="{9D8B030D-6E8A-4147-A177-3AD203B41FA5}">
                      <a16:colId xmlns:a16="http://schemas.microsoft.com/office/drawing/2014/main" val="1819413844"/>
                    </a:ext>
                  </a:extLst>
                </a:gridCol>
                <a:gridCol w="3313289">
                  <a:extLst>
                    <a:ext uri="{9D8B030D-6E8A-4147-A177-3AD203B41FA5}">
                      <a16:colId xmlns:a16="http://schemas.microsoft.com/office/drawing/2014/main" val="1804674737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r>
                        <a:rPr lang="nb-NO" dirty="0"/>
                        <a:t>Medlemmer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Varamedlemmer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Innstillingsmyndighet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39339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nb-NO" dirty="0"/>
                        <a:t>To ansatte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To ansatte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Ansatte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89979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nb-NO" dirty="0"/>
                        <a:t>To elever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Tre elever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Elevråd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63563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nb-NO" dirty="0"/>
                        <a:t>Tre eksterne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Tre eksterne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Driftsstyret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40791"/>
                  </a:ext>
                </a:extLst>
              </a:tr>
            </a:tbl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889262"/>
              </p:ext>
            </p:extLst>
          </p:nvPr>
        </p:nvGraphicFramePr>
        <p:xfrm>
          <a:off x="695326" y="4035241"/>
          <a:ext cx="10023474" cy="151042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341158">
                  <a:extLst>
                    <a:ext uri="{9D8B030D-6E8A-4147-A177-3AD203B41FA5}">
                      <a16:colId xmlns:a16="http://schemas.microsoft.com/office/drawing/2014/main" val="2624956413"/>
                    </a:ext>
                  </a:extLst>
                </a:gridCol>
                <a:gridCol w="3341158">
                  <a:extLst>
                    <a:ext uri="{9D8B030D-6E8A-4147-A177-3AD203B41FA5}">
                      <a16:colId xmlns:a16="http://schemas.microsoft.com/office/drawing/2014/main" val="1610141837"/>
                    </a:ext>
                  </a:extLst>
                </a:gridCol>
                <a:gridCol w="3341158">
                  <a:extLst>
                    <a:ext uri="{9D8B030D-6E8A-4147-A177-3AD203B41FA5}">
                      <a16:colId xmlns:a16="http://schemas.microsoft.com/office/drawing/2014/main" val="549533657"/>
                    </a:ext>
                  </a:extLst>
                </a:gridCol>
              </a:tblGrid>
              <a:tr h="413146">
                <a:tc>
                  <a:txBody>
                    <a:bodyPr/>
                    <a:lstStyle/>
                    <a:p>
                      <a:r>
                        <a:rPr lang="nb-NO" dirty="0"/>
                        <a:t>Medlemmer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Varamedlemmer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Innstillingsmyndighet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85247"/>
                  </a:ext>
                </a:extLst>
              </a:tr>
              <a:tr h="339240">
                <a:tc>
                  <a:txBody>
                    <a:bodyPr/>
                    <a:lstStyle/>
                    <a:p>
                      <a:r>
                        <a:rPr lang="nb-NO" dirty="0"/>
                        <a:t>To ansatte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To ansatte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Ansatte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140947"/>
                  </a:ext>
                </a:extLst>
              </a:tr>
              <a:tr h="339240">
                <a:tc>
                  <a:txBody>
                    <a:bodyPr/>
                    <a:lstStyle/>
                    <a:p>
                      <a:r>
                        <a:rPr lang="nb-NO" dirty="0"/>
                        <a:t>To elever/verger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Tre elever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Elevråd/klasseforeldremøte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561563"/>
                  </a:ext>
                </a:extLst>
              </a:tr>
              <a:tr h="339240">
                <a:tc>
                  <a:txBody>
                    <a:bodyPr/>
                    <a:lstStyle/>
                    <a:p>
                      <a:r>
                        <a:rPr lang="nb-NO" dirty="0"/>
                        <a:t>Tre eksterne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Tre eksterne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Driftsstyret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726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85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Andre regler </a:t>
            </a:r>
            <a:r>
              <a:rPr lang="nb-NO"/>
              <a:t>for sammensetning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/>
            <a:r>
              <a:rPr lang="nb-NO" dirty="0"/>
              <a:t>Dersom et driftsstyremedlem fra elevene eller de ansatte slutter ved, eller et foreldremedlem ikke lenger har barn ved skolen, fratrer medlemmet driftsstyret. </a:t>
            </a:r>
            <a:endParaRPr lang="nb-NO"/>
          </a:p>
          <a:p>
            <a:pPr marL="215900" indent="-215900"/>
            <a:r>
              <a:rPr lang="nb-NO" dirty="0"/>
              <a:t>Eksterne medlemmer som er innstilt fra bydel må fratre ved flytting ut av bydelen.</a:t>
            </a:r>
          </a:p>
          <a:p>
            <a:pPr marL="215900" indent="-215900"/>
            <a:r>
              <a:rPr lang="nb-NO" dirty="0"/>
              <a:t>Eksterne medlemmer kan ikke samtidig være ansatte eller elever ved den skolen der medlemmet skal velges. </a:t>
            </a:r>
          </a:p>
          <a:p>
            <a:pPr marL="215900" indent="-215900"/>
            <a:r>
              <a:rPr lang="nb-NO" dirty="0"/>
              <a:t>Bystyrets medlemmer og varamedlemmer kan ikke velges til driftsstyrene (jf. Reglement for bystyret punkt 12). </a:t>
            </a:r>
          </a:p>
          <a:p>
            <a:pPr marL="215900" indent="-215900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316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Konstituering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/>
            <a:r>
              <a:rPr lang="nb-NO" dirty="0"/>
              <a:t>Rektor innkaller til konstituerende møte i driftsstyret innen én måned etter </a:t>
            </a:r>
            <a:r>
              <a:rPr lang="nb-NO" dirty="0" err="1"/>
              <a:t>hovedoppnevningen</a:t>
            </a:r>
            <a:r>
              <a:rPr lang="nb-NO" dirty="0"/>
              <a:t> (i januar). </a:t>
            </a:r>
            <a:endParaRPr lang="nb-NO"/>
          </a:p>
          <a:p>
            <a:pPr marL="215900" indent="-215900"/>
            <a:r>
              <a:rPr lang="nb-NO" dirty="0"/>
              <a:t>Valg av leder og nestleder for driftsstyret holdes som flertallsvalg (jf. kommuneloven § 7-4 andre ledd). </a:t>
            </a:r>
          </a:p>
          <a:p>
            <a:pPr marL="215900" indent="-215900"/>
            <a:r>
              <a:rPr lang="nb-NO" dirty="0"/>
              <a:t>Elev og ansatt kan ikke velges til leder eller nestleder. </a:t>
            </a:r>
          </a:p>
          <a:p>
            <a:pPr marL="215900" indent="-215900"/>
            <a:r>
              <a:rPr lang="nb-NO" dirty="0"/>
              <a:t>Rektor er ansvarlig for sekretariatsfunksjonen. </a:t>
            </a:r>
          </a:p>
          <a:p>
            <a:pPr marL="215900" indent="-215900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232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Saksbehandlingsregler for møter i driftsstyrene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1AEC-201A-8A4F-97DA-3ABA5F34A6DD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20DA-48BB-BA49-A10E-0DA718F220D6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13478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Møtetidspunkt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/>
            <a:r>
              <a:rPr lang="nb-NO" dirty="0"/>
              <a:t>Møter skal finne sted til tider vedtatt av  driftsstyret selv, og ellers når:</a:t>
            </a:r>
            <a:endParaRPr lang="nb-NO"/>
          </a:p>
          <a:p>
            <a:pPr marL="395605" lvl="1" indent="-179705"/>
            <a:r>
              <a:rPr lang="nb-NO" dirty="0"/>
              <a:t>driftsstyrets leder finner det påkrevet</a:t>
            </a:r>
          </a:p>
          <a:p>
            <a:pPr marL="395605" lvl="1" indent="-179705"/>
            <a:r>
              <a:rPr lang="nb-NO" dirty="0"/>
              <a:t>eller minst 1/3 av medlemmene krever det</a:t>
            </a:r>
          </a:p>
          <a:p>
            <a:pPr marL="215900" indent="-215900"/>
            <a:r>
              <a:rPr lang="nb-NO" dirty="0"/>
              <a:t>Alle vedtak fattes i møte. Driftsstyrene kan avholde møter som fjernmøter. </a:t>
            </a:r>
            <a:endParaRPr lang="nb-NO">
              <a:solidFill>
                <a:srgbClr val="FF0000"/>
              </a:solidFill>
            </a:endParaRPr>
          </a:p>
          <a:p>
            <a:pPr marL="215900" indent="-215900"/>
            <a:r>
              <a:rPr lang="nb-NO" dirty="0"/>
              <a:t>Driftsstyrene bør ha minimum fire møter hvert år.</a:t>
            </a:r>
          </a:p>
          <a:p>
            <a:pPr marL="215900" indent="-215900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22.01.2025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5806286"/>
      </p:ext>
    </p:extLst>
  </p:cSld>
  <p:clrMapOvr>
    <a:masterClrMapping/>
  </p:clrMapOvr>
</p:sld>
</file>

<file path=ppt/theme/theme1.xml><?xml version="1.0" encoding="utf-8"?>
<a:theme xmlns:a="http://schemas.openxmlformats.org/drawingml/2006/main" name="Oslo 2019 / positiv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-old" id="{AA65264D-FCB6-4E06-AB1D-427685B1D6BE}" vid="{CD2EBACD-B9CE-46A3-8749-0DC6DD7057C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8ae85c-c79c-4803-b0b8-78e2af0a950e"/>
    <lcf76f155ced4ddcb4097134ff3c332f xmlns="839c776a-4440-468c-bcaa-ddd2ff2bc84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6168FAB5D15C4C9E6F1DFB14D56853" ma:contentTypeVersion="" ma:contentTypeDescription="Opprett et nytt dokument." ma:contentTypeScope="" ma:versionID="eea54c1082329db7623c73428d1dfe48">
  <xsd:schema xmlns:xsd="http://www.w3.org/2001/XMLSchema" xmlns:xs="http://www.w3.org/2001/XMLSchema" xmlns:p="http://schemas.microsoft.com/office/2006/metadata/properties" xmlns:ns2="839c776a-4440-468c-bcaa-ddd2ff2bc842" xmlns:ns3="37a4c29f-137c-4335-9d37-c0ad23ca7959" xmlns:ns4="d38ae85c-c79c-4803-b0b8-78e2af0a950e" targetNamespace="http://schemas.microsoft.com/office/2006/metadata/properties" ma:root="true" ma:fieldsID="78b67194a32b697d5148cff18e8bc1d1" ns2:_="" ns3:_="" ns4:_="">
    <xsd:import namespace="839c776a-4440-468c-bcaa-ddd2ff2bc842"/>
    <xsd:import namespace="37a4c29f-137c-4335-9d37-c0ad23ca7959"/>
    <xsd:import namespace="d38ae85c-c79c-4803-b0b8-78e2af0a95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c776a-4440-468c-bcaa-ddd2ff2bc8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d2bf785b-8fef-4b70-b2f9-38d45fd2cc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4c29f-137c-4335-9d37-c0ad23ca795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ae85c-c79c-4803-b0b8-78e2af0a950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ba8809d-e7b4-48cd-92e6-cfc8b17ec11a}" ma:internalName="TaxCatchAll" ma:showField="CatchAllData" ma:web="d38ae85c-c79c-4803-b0b8-78e2af0a95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1DCF4F-4DDB-457B-B500-A1698EFC55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52C129-8E07-4755-9E45-844FDB010A4B}">
  <ds:schemaRefs>
    <ds:schemaRef ds:uri="d38ae85c-c79c-4803-b0b8-78e2af0a950e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839c776a-4440-468c-bcaa-ddd2ff2bc842"/>
    <ds:schemaRef ds:uri="http://schemas.microsoft.com/office/infopath/2007/PartnerControls"/>
    <ds:schemaRef ds:uri="http://schemas.openxmlformats.org/package/2006/metadata/core-properties"/>
    <ds:schemaRef ds:uri="37a4c29f-137c-4335-9d37-c0ad23ca795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DB65FB8-2122-4F66-BC27-5E197BD94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9c776a-4440-468c-bcaa-ddd2ff2bc842"/>
    <ds:schemaRef ds:uri="37a4c29f-137c-4335-9d37-c0ad23ca7959"/>
    <ds:schemaRef ds:uri="d38ae85c-c79c-4803-b0b8-78e2af0a95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a5a66368-d49e-4bf5-af9a-6ccbf48e6655}" enabled="0" method="" siteId="{a5a66368-d49e-4bf5-af9a-6ccbf48e665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Osloskolen_mal</Template>
  <TotalTime>136</TotalTime>
  <Words>1085</Words>
  <Application>Microsoft Office PowerPoint</Application>
  <PresentationFormat>Widescreen</PresentationFormat>
  <Paragraphs>224</Paragraphs>
  <Slides>23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30" baseType="lpstr">
      <vt:lpstr>Oslo Sans Office Normal</vt:lpstr>
      <vt:lpstr>Wingdings</vt:lpstr>
      <vt:lpstr>Oslo Sans</vt:lpstr>
      <vt:lpstr>Oslo Sans Light</vt:lpstr>
      <vt:lpstr>Arial</vt:lpstr>
      <vt:lpstr>Calibri</vt:lpstr>
      <vt:lpstr>Oslo 2019 / positiv</vt:lpstr>
      <vt:lpstr>Opplæring av driftsstyrene</vt:lpstr>
      <vt:lpstr>Reglement for driftsstyrene i Osloskolen </vt:lpstr>
      <vt:lpstr>Driftsstyrenes organisering og sammensetning</vt:lpstr>
      <vt:lpstr>Driftsstyrenes sammensetning</vt:lpstr>
      <vt:lpstr>Driftsstyrenes sammensetning </vt:lpstr>
      <vt:lpstr>Andre regler for sammensetning</vt:lpstr>
      <vt:lpstr>Konstituering</vt:lpstr>
      <vt:lpstr>Saksbehandlingsregler for møter i driftsstyrene </vt:lpstr>
      <vt:lpstr>Møtetidspunkt </vt:lpstr>
      <vt:lpstr>Innkalling til møter </vt:lpstr>
      <vt:lpstr>Gjennomføring av møter</vt:lpstr>
      <vt:lpstr>Åpne eller lukkede møter?</vt:lpstr>
      <vt:lpstr>Vedtaksførhet</vt:lpstr>
      <vt:lpstr>Møtegodtgjøring</vt:lpstr>
      <vt:lpstr>Driftsstyrenes oppgaver og ansvar</vt:lpstr>
      <vt:lpstr>Driftsstyrets oppgaver</vt:lpstr>
      <vt:lpstr>Driftsstyrets oppgaver forts.</vt:lpstr>
      <vt:lpstr>Rektors oppgaver</vt:lpstr>
      <vt:lpstr>Opplæring av driftsstyrets medlemmer</vt:lpstr>
      <vt:lpstr>Årshjul driftsstyreopplæring</vt:lpstr>
      <vt:lpstr>Årlig informasjon (møte eller film) – tema </vt:lpstr>
      <vt:lpstr>Informasjon om driftsstyrenes virksomhet</vt:lpstr>
      <vt:lpstr>Informasjon som bør ligge på skolens hjemmeside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Driftsstyrene – opplæring av rektorene</dc:title>
  <dc:creator>Irene Jensen</dc:creator>
  <cp:lastModifiedBy>Solveig Fjukstad</cp:lastModifiedBy>
  <cp:revision>88</cp:revision>
  <cp:lastPrinted>2019-03-22T09:42:42Z</cp:lastPrinted>
  <dcterms:created xsi:type="dcterms:W3CDTF">2021-01-31T17:22:37Z</dcterms:created>
  <dcterms:modified xsi:type="dcterms:W3CDTF">2025-01-22T09:54:35Z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0x010100426168FAB5D15C4C9E6F1DFB14D56853</vt:lpwstr>
  </property>
  <property fmtid="{D5CDD505-2E9C-101B-9397-08002B2CF9AE}" pid="3" name="Order">
    <vt:r8>8950400</vt:r8>
  </property>
  <property fmtid="{D5CDD505-2E9C-101B-9397-08002B2CF9AE}" pid="4" name="MediaServiceImageTags">
    <vt:lpwstr/>
  </property>
</Properties>
</file>